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m4a" ContentType="audi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9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6" r:id="rId3"/>
    <p:sldId id="267" r:id="rId4"/>
    <p:sldId id="268" r:id="rId5"/>
    <p:sldId id="265" r:id="rId6"/>
    <p:sldId id="269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70" r:id="rId16"/>
    <p:sldId id="271" r:id="rId17"/>
    <p:sldId id="272" r:id="rId1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D6B0C19D-D4C9-B845-94DF-BCE25B4D1B1B}">
          <p14:sldIdLst>
            <p14:sldId id="256"/>
            <p14:sldId id="266"/>
            <p14:sldId id="267"/>
            <p14:sldId id="268"/>
            <p14:sldId id="265"/>
            <p14:sldId id="269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70"/>
            <p14:sldId id="271"/>
            <p14:sldId id="272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phanie Krieger" initials="S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368" autoAdjust="0"/>
  </p:normalViewPr>
  <p:slideViewPr>
    <p:cSldViewPr>
      <p:cViewPr varScale="1">
        <p:scale>
          <a:sx n="79" d="100"/>
          <a:sy n="79" d="100"/>
        </p:scale>
        <p:origin x="-2352" y="-112"/>
      </p:cViewPr>
      <p:guideLst>
        <p:guide orient="horz" pos="2681"/>
        <p:guide orient="horz" pos="1204"/>
        <p:guide pos="2880"/>
        <p:guide pos="3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2669" y="-77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commentAuthors" Target="commentAuthors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FF6FD-3CE7-44F8-A0CF-CEF1322301BB}" type="datetimeFigureOut">
              <a:rPr lang="en-US" smtClean="0"/>
              <a:t>6/18/15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A555D-8709-477D-AE0D-C4215DF98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578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69DD7-0ACB-47B1-BB87-4E1044187E44}" type="datetimeFigureOut">
              <a:rPr lang="en-US" smtClean="0"/>
              <a:t>6/18/15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F3D7E-3B35-4228-B8F6-ADD7A76DFE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082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F3D7E-3B35-4228-B8F6-ADD7A76DFE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511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9B57A-413F-4497-9CED-33400418B65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D9226-835D-4E9A-AA3D-ECE50C7F7619}" type="datetimeFigureOut">
              <a:rPr lang="en-US" smtClean="0"/>
              <a:t>6/18/15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536125" y="3148493"/>
            <a:ext cx="6766560" cy="2077720"/>
          </a:xfrm>
          <a:prstGeom prst="rect">
            <a:avLst/>
          </a:prstGeom>
          <a:noFill/>
          <a:ln w="28575" cmpd="sng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6/18/15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6/18/15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2D377F5C-EDA7-4864-9756-35769B0E62CF}" type="datetime1">
              <a:rPr lang="en-US" smtClean="0"/>
              <a:pPr/>
              <a:t>6/18/15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88B99C93-F56F-46AB-9EB8-53614A95B15F}" type="datetime1">
              <a:rPr lang="en-US" smtClean="0"/>
              <a:pPr/>
              <a:t>6/18/15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88B99C93-F56F-46AB-9EB8-53614A95B15F}" type="datetime1">
              <a:rPr lang="en-US" smtClean="0"/>
              <a:pPr/>
              <a:t>6/18/15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6/18/15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6/18/15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0D20C-2B4A-4F87-81F3-C291DCA68BC7}" type="datetimeFigureOut">
              <a:rPr lang="en-US" smtClean="0"/>
              <a:t>6/18/15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CAFB4-4EF8-46FE-AED1-5F1F018D3D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6/18/15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6/18/15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6/18/15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99C93-F56F-46AB-9EB8-53614A95B15F}" type="datetime1">
              <a:rPr lang="en-US" smtClean="0"/>
              <a:pPr/>
              <a:t>6/18/15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99C93-F56F-46AB-9EB8-53614A95B15F}" type="datetime1">
              <a:rPr lang="en-US" smtClean="0"/>
              <a:pPr/>
              <a:t>6/18/15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99C93-F56F-46AB-9EB8-53614A95B15F}" type="datetime1">
              <a:rPr lang="en-US" smtClean="0"/>
              <a:pPr/>
              <a:t>6/18/15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6/18/15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6/18/15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  <p:sldLayoutId id="2147483902" r:id="rId13"/>
    <p:sldLayoutId id="2147483903" r:id="rId14"/>
    <p:sldLayoutId id="2147483904" r:id="rId15"/>
    <p:sldLayoutId id="2147483905" r:id="rId16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1" Type="http://schemas.microsoft.com/office/2007/relationships/media" Target="../media/media6.m4a"/><Relationship Id="rId12" Type="http://schemas.openxmlformats.org/officeDocument/2006/relationships/audio" Target="../media/media6.m4a"/><Relationship Id="rId13" Type="http://schemas.openxmlformats.org/officeDocument/2006/relationships/slideLayout" Target="../slideLayouts/slideLayout3.xml"/><Relationship Id="rId14" Type="http://schemas.openxmlformats.org/officeDocument/2006/relationships/image" Target="../media/image21.png"/><Relationship Id="rId1" Type="http://schemas.microsoft.com/office/2007/relationships/media" Target="../media/media1.m4a"/><Relationship Id="rId2" Type="http://schemas.openxmlformats.org/officeDocument/2006/relationships/audio" Target="../media/media1.m4a"/><Relationship Id="rId3" Type="http://schemas.microsoft.com/office/2007/relationships/media" Target="../media/media2.m4a"/><Relationship Id="rId4" Type="http://schemas.openxmlformats.org/officeDocument/2006/relationships/audio" Target="../media/media2.m4a"/><Relationship Id="rId5" Type="http://schemas.microsoft.com/office/2007/relationships/media" Target="../media/media3.m4a"/><Relationship Id="rId6" Type="http://schemas.openxmlformats.org/officeDocument/2006/relationships/audio" Target="../media/media3.m4a"/><Relationship Id="rId7" Type="http://schemas.microsoft.com/office/2007/relationships/media" Target="../media/media4.m4a"/><Relationship Id="rId8" Type="http://schemas.openxmlformats.org/officeDocument/2006/relationships/audio" Target="../media/media4.m4a"/><Relationship Id="rId9" Type="http://schemas.microsoft.com/office/2007/relationships/media" Target="../media/media5.m4a"/><Relationship Id="rId10" Type="http://schemas.openxmlformats.org/officeDocument/2006/relationships/audio" Target="../media/media5.m4a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nuq9PXbywA" TargetMode="External"/><Relationship Id="rId4" Type="http://schemas.openxmlformats.org/officeDocument/2006/relationships/hyperlink" Target="https://www.youtube.com/watch?v=iPeVIuRjUi4" TargetMode="External"/><Relationship Id="rId5" Type="http://schemas.openxmlformats.org/officeDocument/2006/relationships/hyperlink" Target="https://www.youtube.com/watch?v=rb9UfGNuiSU" TargetMode="External"/><Relationship Id="rId6" Type="http://schemas.openxmlformats.org/officeDocument/2006/relationships/hyperlink" Target="https://www.youtube.com/watch?v=pzlw6fUux4o" TargetMode="External"/><Relationship Id="rId7" Type="http://schemas.openxmlformats.org/officeDocument/2006/relationships/hyperlink" Target="https://www.youtube.com/watch?v=PCicM6i59_I" TargetMode="External"/><Relationship Id="rId1" Type="http://schemas.openxmlformats.org/officeDocument/2006/relationships/slideLayout" Target="../slideLayouts/slideLayout15.xml"/><Relationship Id="rId2" Type="http://schemas.openxmlformats.org/officeDocument/2006/relationships/hyperlink" Target="https://www.youtube.com/watch?v=3HSRIDtwsf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v5-BooE9E8" TargetMode="External"/><Relationship Id="rId4" Type="http://schemas.openxmlformats.org/officeDocument/2006/relationships/hyperlink" Target="https://www.youtube.com/watch?v=RPXJtFGO-iI" TargetMode="External"/><Relationship Id="rId5" Type="http://schemas.openxmlformats.org/officeDocument/2006/relationships/hyperlink" Target="https://www.youtube.com/watch?v=Lnw0IHgjE2E" TargetMode="External"/><Relationship Id="rId1" Type="http://schemas.openxmlformats.org/officeDocument/2006/relationships/slideLayout" Target="../slideLayouts/slideLayout15.xml"/><Relationship Id="rId2" Type="http://schemas.openxmlformats.org/officeDocument/2006/relationships/hyperlink" Target="https://www.youtube.com/watch?v=1PW_hhxJvLw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www.youtube.com/watch?v=T0Fx24Xzc3U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76251" y="2492375"/>
            <a:ext cx="6762749" cy="1470025"/>
          </a:xfrm>
        </p:spPr>
        <p:txBody>
          <a:bodyPr/>
          <a:lstStyle/>
          <a:p>
            <a:r>
              <a:rPr lang="en-US" dirty="0" smtClean="0"/>
              <a:t>Rhythm gets an upgrade!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33400" y="3962400"/>
            <a:ext cx="6762749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Learning to count more complex rhythms</a:t>
            </a:r>
          </a:p>
          <a:p>
            <a:r>
              <a:rPr lang="en-US" dirty="0" smtClean="0"/>
              <a:t>(and a slight detour)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7707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B3861"/>
                </a:solidFill>
              </a:rPr>
              <a:t>Let’s try one together...</a:t>
            </a:r>
            <a:endParaRPr lang="en-US" dirty="0">
              <a:solidFill>
                <a:srgbClr val="1B386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76500"/>
            <a:ext cx="9144000" cy="18991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0" y="56388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Questions? ... Please ask now?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677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2: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51100"/>
            <a:ext cx="9144000" cy="19473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0" y="56388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Questions? ... Please ask now?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956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3: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0" y="56388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Questions? ... Please ask now?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87600"/>
            <a:ext cx="9144000" cy="206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32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4: upping the anti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25700"/>
            <a:ext cx="9144000" cy="19977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0" y="56388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Questions? ... This stuff appears on homework... Ask now...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5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vocabulary term through rhythm... ____________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25700"/>
            <a:ext cx="9144000" cy="198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938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85801"/>
            <a:ext cx="7583487" cy="1828800"/>
          </a:xfrm>
        </p:spPr>
        <p:txBody>
          <a:bodyPr/>
          <a:lstStyle/>
          <a:p>
            <a:pPr algn="ctr"/>
            <a:r>
              <a:rPr lang="en-US" sz="3200" b="0" dirty="0" smtClean="0">
                <a:latin typeface="+mn-lt"/>
              </a:rPr>
              <a:t>Even though this music is so simple, its simplicity attracted tons of people and has even attracted you too... </a:t>
            </a:r>
            <a:endParaRPr lang="en-US" sz="3200" b="0" dirty="0">
              <a:latin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79463" y="3048000"/>
            <a:ext cx="7583487" cy="2402541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</a:rPr>
              <a:t>How many have heard these pieces..</a:t>
            </a:r>
            <a:r>
              <a:rPr lang="en-US" sz="2800" dirty="0" smtClean="0">
                <a:solidFill>
                  <a:srgbClr val="000000"/>
                </a:solidFill>
              </a:rPr>
              <a:t>.</a:t>
            </a:r>
          </a:p>
          <a:p>
            <a:pPr algn="ctr"/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5" name="1-10 Brandenburg Concerto No. 3 in G, BWV 1048_ III. Allegro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010400" y="3657600"/>
            <a:ext cx="812800" cy="812800"/>
          </a:xfrm>
          <a:prstGeom prst="rect">
            <a:avLst/>
          </a:prstGeom>
        </p:spPr>
      </p:pic>
      <p:pic>
        <p:nvPicPr>
          <p:cNvPr id="6" name="10 Bach Toccatta and Fugue in D minor.m4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19200" y="3657600"/>
            <a:ext cx="812800" cy="812800"/>
          </a:xfrm>
          <a:prstGeom prst="rect">
            <a:avLst/>
          </a:prstGeom>
        </p:spPr>
      </p:pic>
      <p:pic>
        <p:nvPicPr>
          <p:cNvPr id="7" name="01 Suite for Solo Cello No. 1 in G Major, BWV 1007_ I. Prélude.m4a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66800" y="4876800"/>
            <a:ext cx="812800" cy="812800"/>
          </a:xfrm>
          <a:prstGeom prst="rect">
            <a:avLst/>
          </a:prstGeom>
        </p:spPr>
      </p:pic>
      <p:pic>
        <p:nvPicPr>
          <p:cNvPr id="8" name="1-09 Air on a G String.m4a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086600" y="4876800"/>
            <a:ext cx="812800" cy="812800"/>
          </a:xfrm>
          <a:prstGeom prst="rect">
            <a:avLst/>
          </a:prstGeom>
        </p:spPr>
      </p:pic>
      <p:pic>
        <p:nvPicPr>
          <p:cNvPr id="9" name="09 Jesu Joy of Man's Desiring.m4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191000" y="3657600"/>
            <a:ext cx="812800" cy="812800"/>
          </a:xfrm>
          <a:prstGeom prst="rect">
            <a:avLst/>
          </a:prstGeom>
        </p:spPr>
      </p:pic>
      <p:pic>
        <p:nvPicPr>
          <p:cNvPr id="10" name="1-07 Minuet In G Major (The Lovers Concerto) 1.m4a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191000" y="4876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093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0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77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234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124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8509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65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Who is the composer?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2800" dirty="0" smtClean="0"/>
              <a:t>Johann Sebastian Bach!</a:t>
            </a:r>
            <a:endParaRPr lang="en-US" sz="2800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8838" r="188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13872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smtClean="0">
                <a:solidFill>
                  <a:srgbClr val="000000"/>
                </a:solidFill>
              </a:rPr>
              <a:t>Pieces to be responsible for:</a:t>
            </a:r>
            <a:endParaRPr lang="en-US" u="sng" dirty="0">
              <a:solidFill>
                <a:srgbClr val="000000"/>
              </a:solidFill>
            </a:endParaRPr>
          </a:p>
        </p:txBody>
      </p:sp>
      <p:sp>
        <p:nvSpPr>
          <p:cNvPr id="6" name="Vertical Text Placeholder 5"/>
          <p:cNvSpPr>
            <a:spLocks noGrp="1"/>
          </p:cNvSpPr>
          <p:nvPr>
            <p:ph type="body" orient="vert" idx="1"/>
          </p:nvPr>
        </p:nvSpPr>
        <p:spPr>
          <a:xfrm>
            <a:off x="228600" y="1371600"/>
            <a:ext cx="8762999" cy="5257800"/>
          </a:xfrm>
        </p:spPr>
        <p:txBody>
          <a:bodyPr vert="horz" numCol="2">
            <a:noAutofit/>
          </a:bodyPr>
          <a:lstStyle/>
          <a:p>
            <a:pPr lvl="0">
              <a:buFont typeface="+mj-lt"/>
              <a:buAutoNum type="arabicPeriod"/>
            </a:pPr>
            <a:r>
              <a:rPr lang="en-US" sz="1800" b="1" dirty="0" smtClean="0">
                <a:solidFill>
                  <a:srgbClr val="000000"/>
                </a:solidFill>
                <a:hlinkClick r:id="rId2"/>
              </a:rPr>
              <a:t>Bach’s</a:t>
            </a:r>
            <a:r>
              <a:rPr lang="en-US" sz="1800" dirty="0" smtClean="0">
                <a:solidFill>
                  <a:srgbClr val="000000"/>
                </a:solidFill>
                <a:hlinkClick r:id="rId2"/>
              </a:rPr>
              <a:t> </a:t>
            </a:r>
            <a:r>
              <a:rPr lang="en-US" sz="1800" i="1" dirty="0">
                <a:solidFill>
                  <a:srgbClr val="000000"/>
                </a:solidFill>
                <a:hlinkClick r:id="rId2"/>
              </a:rPr>
              <a:t>Brandenburg Concerto No. 2</a:t>
            </a:r>
            <a:r>
              <a:rPr lang="en-US" sz="1800" dirty="0">
                <a:solidFill>
                  <a:srgbClr val="000000"/>
                </a:solidFill>
                <a:hlinkClick r:id="rId2"/>
              </a:rPr>
              <a:t/>
            </a:r>
            <a:br>
              <a:rPr lang="en-US" sz="1800" dirty="0">
                <a:solidFill>
                  <a:srgbClr val="000000"/>
                </a:solidFill>
                <a:hlinkClick r:id="rId2"/>
              </a:rPr>
            </a:br>
            <a:r>
              <a:rPr lang="en-US" sz="1800" dirty="0">
                <a:solidFill>
                  <a:srgbClr val="000000"/>
                </a:solidFill>
                <a:hlinkClick r:id="rId2"/>
              </a:rPr>
              <a:t>Instrumentation: </a:t>
            </a:r>
            <a:br>
              <a:rPr lang="en-US" sz="1800" dirty="0">
                <a:solidFill>
                  <a:srgbClr val="000000"/>
                </a:solidFill>
                <a:hlinkClick r:id="rId2"/>
              </a:rPr>
            </a:br>
            <a:r>
              <a:rPr lang="en-US" sz="1800" dirty="0">
                <a:solidFill>
                  <a:srgbClr val="000000"/>
                </a:solidFill>
                <a:hlinkClick r:id="rId2"/>
              </a:rPr>
              <a:t>Time Sig:</a:t>
            </a:r>
            <a:br>
              <a:rPr lang="en-US" sz="1800" dirty="0">
                <a:solidFill>
                  <a:srgbClr val="000000"/>
                </a:solidFill>
                <a:hlinkClick r:id="rId2"/>
              </a:rPr>
            </a:br>
            <a:r>
              <a:rPr lang="en-US" sz="1800" dirty="0">
                <a:solidFill>
                  <a:srgbClr val="000000"/>
                </a:solidFill>
                <a:hlinkClick r:id="rId2"/>
              </a:rPr>
              <a:t>Tonality:</a:t>
            </a:r>
            <a:br>
              <a:rPr lang="en-US" sz="1800" dirty="0">
                <a:solidFill>
                  <a:srgbClr val="000000"/>
                </a:solidFill>
                <a:hlinkClick r:id="rId2"/>
              </a:rPr>
            </a:br>
            <a:r>
              <a:rPr lang="en-US" sz="1800" dirty="0">
                <a:solidFill>
                  <a:srgbClr val="000000"/>
                </a:solidFill>
                <a:hlinkClick r:id="rId2"/>
              </a:rPr>
              <a:t>Image Association</a:t>
            </a:r>
            <a:r>
              <a:rPr lang="en-US" sz="1800" dirty="0" smtClean="0">
                <a:solidFill>
                  <a:srgbClr val="000000"/>
                </a:solidFill>
                <a:hlinkClick r:id="rId2"/>
              </a:rPr>
              <a:t>:</a:t>
            </a:r>
            <a:endParaRPr lang="en-US" sz="1800" dirty="0">
              <a:solidFill>
                <a:srgbClr val="000000"/>
              </a:solidFill>
            </a:endParaRPr>
          </a:p>
          <a:p>
            <a:pPr lvl="0">
              <a:buFont typeface="+mj-lt"/>
              <a:buAutoNum type="arabicPeriod"/>
            </a:pPr>
            <a:r>
              <a:rPr lang="en-US" sz="1800" b="1" dirty="0">
                <a:solidFill>
                  <a:srgbClr val="000000"/>
                </a:solidFill>
                <a:hlinkClick r:id="rId3"/>
              </a:rPr>
              <a:t>Bach’s</a:t>
            </a:r>
            <a:r>
              <a:rPr lang="en-US" sz="1800" dirty="0">
                <a:solidFill>
                  <a:srgbClr val="000000"/>
                </a:solidFill>
                <a:hlinkClick r:id="rId3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hlinkClick r:id="rId3"/>
              </a:rPr>
              <a:t>Toccatta</a:t>
            </a:r>
            <a:r>
              <a:rPr lang="en-US" sz="1800" i="1" dirty="0">
                <a:solidFill>
                  <a:srgbClr val="000000"/>
                </a:solidFill>
                <a:hlinkClick r:id="rId3"/>
              </a:rPr>
              <a:t> and Fugue in D </a:t>
            </a:r>
            <a:r>
              <a:rPr lang="en-US" sz="1800" i="1" dirty="0" smtClean="0">
                <a:solidFill>
                  <a:srgbClr val="000000"/>
                </a:solidFill>
                <a:hlinkClick r:id="rId3"/>
              </a:rPr>
              <a:t>minor</a:t>
            </a:r>
            <a:r>
              <a:rPr lang="en-US" sz="1800" dirty="0" smtClean="0">
                <a:solidFill>
                  <a:srgbClr val="000000"/>
                </a:solidFill>
                <a:hlinkClick r:id="rId3"/>
              </a:rPr>
              <a:t/>
            </a:r>
            <a:br>
              <a:rPr lang="en-US" sz="1800" dirty="0" smtClean="0">
                <a:solidFill>
                  <a:srgbClr val="000000"/>
                </a:solidFill>
                <a:hlinkClick r:id="rId3"/>
              </a:rPr>
            </a:br>
            <a:r>
              <a:rPr lang="en-US" sz="1800" dirty="0" smtClean="0">
                <a:solidFill>
                  <a:srgbClr val="000000"/>
                </a:solidFill>
                <a:hlinkClick r:id="rId3"/>
              </a:rPr>
              <a:t>Instrumentation</a:t>
            </a:r>
            <a:r>
              <a:rPr lang="en-US" sz="1800" dirty="0">
                <a:solidFill>
                  <a:srgbClr val="000000"/>
                </a:solidFill>
                <a:hlinkClick r:id="rId3"/>
              </a:rPr>
              <a:t>: </a:t>
            </a:r>
            <a:br>
              <a:rPr lang="en-US" sz="1800" dirty="0">
                <a:solidFill>
                  <a:srgbClr val="000000"/>
                </a:solidFill>
                <a:hlinkClick r:id="rId3"/>
              </a:rPr>
            </a:br>
            <a:r>
              <a:rPr lang="en-US" sz="1800" dirty="0">
                <a:solidFill>
                  <a:srgbClr val="000000"/>
                </a:solidFill>
                <a:hlinkClick r:id="rId3"/>
              </a:rPr>
              <a:t>Time Sig:</a:t>
            </a:r>
            <a:br>
              <a:rPr lang="en-US" sz="1800" dirty="0">
                <a:solidFill>
                  <a:srgbClr val="000000"/>
                </a:solidFill>
                <a:hlinkClick r:id="rId3"/>
              </a:rPr>
            </a:br>
            <a:r>
              <a:rPr lang="en-US" sz="1800" dirty="0">
                <a:solidFill>
                  <a:srgbClr val="000000"/>
                </a:solidFill>
                <a:hlinkClick r:id="rId3"/>
              </a:rPr>
              <a:t>Tonality:</a:t>
            </a:r>
            <a:br>
              <a:rPr lang="en-US" sz="1800" dirty="0">
                <a:solidFill>
                  <a:srgbClr val="000000"/>
                </a:solidFill>
                <a:hlinkClick r:id="rId3"/>
              </a:rPr>
            </a:br>
            <a:r>
              <a:rPr lang="en-US" sz="1800" dirty="0">
                <a:solidFill>
                  <a:srgbClr val="000000"/>
                </a:solidFill>
                <a:hlinkClick r:id="rId3"/>
              </a:rPr>
              <a:t>Image Association</a:t>
            </a:r>
            <a:r>
              <a:rPr lang="en-US" sz="1800" dirty="0" smtClean="0">
                <a:solidFill>
                  <a:srgbClr val="000000"/>
                </a:solidFill>
                <a:hlinkClick r:id="rId3"/>
              </a:rPr>
              <a:t>:</a:t>
            </a:r>
            <a:endParaRPr lang="en-US" sz="1800" dirty="0">
              <a:solidFill>
                <a:srgbClr val="000000"/>
              </a:solidFill>
            </a:endParaRPr>
          </a:p>
          <a:p>
            <a:pPr lvl="0">
              <a:buFont typeface="+mj-lt"/>
              <a:buAutoNum type="arabicPeriod"/>
            </a:pPr>
            <a:r>
              <a:rPr lang="en-US" sz="1800" b="1" dirty="0">
                <a:solidFill>
                  <a:srgbClr val="000000"/>
                </a:solidFill>
                <a:hlinkClick r:id="rId4"/>
              </a:rPr>
              <a:t>Bach’s</a:t>
            </a:r>
            <a:r>
              <a:rPr lang="en-US" sz="1800" dirty="0">
                <a:solidFill>
                  <a:srgbClr val="000000"/>
                </a:solidFill>
                <a:hlinkClick r:id="rId4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hlinkClick r:id="rId4"/>
              </a:rPr>
              <a:t>Jesu</a:t>
            </a:r>
            <a:r>
              <a:rPr lang="en-US" sz="1800" i="1" dirty="0">
                <a:solidFill>
                  <a:srgbClr val="000000"/>
                </a:solidFill>
                <a:hlinkClick r:id="rId4"/>
              </a:rPr>
              <a:t> Joy of Man's Desiring</a:t>
            </a:r>
            <a:r>
              <a:rPr lang="en-US" sz="1800" dirty="0">
                <a:solidFill>
                  <a:srgbClr val="000000"/>
                </a:solidFill>
                <a:hlinkClick r:id="rId4"/>
              </a:rPr>
              <a:t/>
            </a:r>
            <a:br>
              <a:rPr lang="en-US" sz="1800" dirty="0">
                <a:solidFill>
                  <a:srgbClr val="000000"/>
                </a:solidFill>
                <a:hlinkClick r:id="rId4"/>
              </a:rPr>
            </a:br>
            <a:r>
              <a:rPr lang="en-US" sz="1800" dirty="0">
                <a:solidFill>
                  <a:srgbClr val="000000"/>
                </a:solidFill>
                <a:hlinkClick r:id="rId4"/>
              </a:rPr>
              <a:t>Instrumentation: </a:t>
            </a:r>
            <a:br>
              <a:rPr lang="en-US" sz="1800" dirty="0">
                <a:solidFill>
                  <a:srgbClr val="000000"/>
                </a:solidFill>
                <a:hlinkClick r:id="rId4"/>
              </a:rPr>
            </a:br>
            <a:r>
              <a:rPr lang="en-US" sz="1800" dirty="0">
                <a:solidFill>
                  <a:srgbClr val="000000"/>
                </a:solidFill>
                <a:hlinkClick r:id="rId4"/>
              </a:rPr>
              <a:t>Time Sig:</a:t>
            </a:r>
            <a:br>
              <a:rPr lang="en-US" sz="1800" dirty="0">
                <a:solidFill>
                  <a:srgbClr val="000000"/>
                </a:solidFill>
                <a:hlinkClick r:id="rId4"/>
              </a:rPr>
            </a:br>
            <a:r>
              <a:rPr lang="en-US" sz="1800" dirty="0">
                <a:solidFill>
                  <a:srgbClr val="000000"/>
                </a:solidFill>
                <a:hlinkClick r:id="rId4"/>
              </a:rPr>
              <a:t>Tonality:</a:t>
            </a:r>
            <a:br>
              <a:rPr lang="en-US" sz="1800" dirty="0">
                <a:solidFill>
                  <a:srgbClr val="000000"/>
                </a:solidFill>
                <a:hlinkClick r:id="rId4"/>
              </a:rPr>
            </a:br>
            <a:r>
              <a:rPr lang="en-US" sz="1800" dirty="0">
                <a:solidFill>
                  <a:srgbClr val="000000"/>
                </a:solidFill>
                <a:hlinkClick r:id="rId4"/>
              </a:rPr>
              <a:t>Image Association</a:t>
            </a:r>
            <a:r>
              <a:rPr lang="en-US" sz="1800" dirty="0" smtClean="0">
                <a:solidFill>
                  <a:srgbClr val="000000"/>
                </a:solidFill>
                <a:hlinkClick r:id="rId4"/>
              </a:rPr>
              <a:t>:</a:t>
            </a:r>
            <a:br>
              <a:rPr lang="en-US" sz="1800" dirty="0" smtClean="0">
                <a:solidFill>
                  <a:srgbClr val="000000"/>
                </a:solidFill>
                <a:hlinkClick r:id="rId4"/>
              </a:rPr>
            </a:br>
            <a:endParaRPr lang="en-US" sz="1800" dirty="0" smtClean="0">
              <a:solidFill>
                <a:srgbClr val="000000"/>
              </a:solidFill>
            </a:endParaRPr>
          </a:p>
          <a:p>
            <a:pPr lvl="0">
              <a:buFont typeface="+mj-lt"/>
              <a:buAutoNum type="arabicPeriod"/>
            </a:pPr>
            <a:r>
              <a:rPr lang="en-US" sz="1800" b="1" dirty="0" smtClean="0">
                <a:solidFill>
                  <a:srgbClr val="000000"/>
                </a:solidFill>
                <a:hlinkClick r:id="rId5"/>
              </a:rPr>
              <a:t>Bach’s</a:t>
            </a:r>
            <a:r>
              <a:rPr lang="en-US" sz="1800" dirty="0" smtClean="0">
                <a:solidFill>
                  <a:srgbClr val="000000"/>
                </a:solidFill>
                <a:hlinkClick r:id="rId5"/>
              </a:rPr>
              <a:t> </a:t>
            </a:r>
            <a:r>
              <a:rPr lang="en-US" sz="1800" i="1" dirty="0" smtClean="0">
                <a:solidFill>
                  <a:srgbClr val="000000"/>
                </a:solidFill>
                <a:hlinkClick r:id="rId5"/>
              </a:rPr>
              <a:t>Minuet In G Major</a:t>
            </a:r>
            <a:r>
              <a:rPr lang="en-US" sz="1800" dirty="0" smtClean="0">
                <a:solidFill>
                  <a:srgbClr val="000000"/>
                </a:solidFill>
                <a:hlinkClick r:id="rId5"/>
              </a:rPr>
              <a:t/>
            </a:r>
            <a:br>
              <a:rPr lang="en-US" sz="1800" dirty="0" smtClean="0">
                <a:solidFill>
                  <a:srgbClr val="000000"/>
                </a:solidFill>
                <a:hlinkClick r:id="rId5"/>
              </a:rPr>
            </a:br>
            <a:r>
              <a:rPr lang="en-US" sz="1800" dirty="0" smtClean="0">
                <a:solidFill>
                  <a:srgbClr val="000000"/>
                </a:solidFill>
                <a:hlinkClick r:id="rId5"/>
              </a:rPr>
              <a:t>Instrumentation: </a:t>
            </a:r>
            <a:br>
              <a:rPr lang="en-US" sz="1800" dirty="0" smtClean="0">
                <a:solidFill>
                  <a:srgbClr val="000000"/>
                </a:solidFill>
                <a:hlinkClick r:id="rId5"/>
              </a:rPr>
            </a:br>
            <a:r>
              <a:rPr lang="en-US" sz="1800" dirty="0" smtClean="0">
                <a:solidFill>
                  <a:srgbClr val="000000"/>
                </a:solidFill>
                <a:hlinkClick r:id="rId5"/>
              </a:rPr>
              <a:t>Time Sig:</a:t>
            </a:r>
            <a:br>
              <a:rPr lang="en-US" sz="1800" dirty="0" smtClean="0">
                <a:solidFill>
                  <a:srgbClr val="000000"/>
                </a:solidFill>
                <a:hlinkClick r:id="rId5"/>
              </a:rPr>
            </a:br>
            <a:r>
              <a:rPr lang="en-US" sz="1800" dirty="0" smtClean="0">
                <a:solidFill>
                  <a:srgbClr val="000000"/>
                </a:solidFill>
                <a:hlinkClick r:id="rId5"/>
              </a:rPr>
              <a:t>Tonality:</a:t>
            </a:r>
            <a:br>
              <a:rPr lang="en-US" sz="1800" dirty="0" smtClean="0">
                <a:solidFill>
                  <a:srgbClr val="000000"/>
                </a:solidFill>
                <a:hlinkClick r:id="rId5"/>
              </a:rPr>
            </a:br>
            <a:r>
              <a:rPr lang="en-US" sz="1800" dirty="0" smtClean="0">
                <a:solidFill>
                  <a:srgbClr val="000000"/>
                </a:solidFill>
                <a:hlinkClick r:id="rId5"/>
              </a:rPr>
              <a:t>Image Association:</a:t>
            </a:r>
            <a:endParaRPr lang="en-US" sz="1800" dirty="0" smtClean="0">
              <a:solidFill>
                <a:srgbClr val="000000"/>
              </a:solidFill>
            </a:endParaRPr>
          </a:p>
          <a:p>
            <a:pPr lvl="0">
              <a:buFont typeface="+mj-lt"/>
              <a:buAutoNum type="arabicPeriod"/>
            </a:pPr>
            <a:r>
              <a:rPr lang="en-US" sz="1800" b="1" dirty="0" smtClean="0">
                <a:solidFill>
                  <a:srgbClr val="000000"/>
                </a:solidFill>
                <a:hlinkClick r:id="rId6"/>
              </a:rPr>
              <a:t>Bach’s</a:t>
            </a:r>
            <a:r>
              <a:rPr lang="en-US" sz="1800" dirty="0" smtClean="0">
                <a:solidFill>
                  <a:srgbClr val="000000"/>
                </a:solidFill>
                <a:hlinkClick r:id="rId6"/>
              </a:rPr>
              <a:t> </a:t>
            </a:r>
            <a:r>
              <a:rPr lang="en-US" sz="1800" i="1" dirty="0">
                <a:solidFill>
                  <a:srgbClr val="000000"/>
                </a:solidFill>
                <a:hlinkClick r:id="rId6"/>
              </a:rPr>
              <a:t>Air on a G String</a:t>
            </a:r>
            <a:r>
              <a:rPr lang="en-US" sz="1800" dirty="0">
                <a:solidFill>
                  <a:srgbClr val="000000"/>
                </a:solidFill>
                <a:hlinkClick r:id="rId6"/>
              </a:rPr>
              <a:t/>
            </a:r>
            <a:br>
              <a:rPr lang="en-US" sz="1800" dirty="0">
                <a:solidFill>
                  <a:srgbClr val="000000"/>
                </a:solidFill>
                <a:hlinkClick r:id="rId6"/>
              </a:rPr>
            </a:br>
            <a:r>
              <a:rPr lang="en-US" sz="1800" dirty="0">
                <a:solidFill>
                  <a:srgbClr val="000000"/>
                </a:solidFill>
                <a:hlinkClick r:id="rId6"/>
              </a:rPr>
              <a:t>Instrumentation: </a:t>
            </a:r>
            <a:br>
              <a:rPr lang="en-US" sz="1800" dirty="0">
                <a:solidFill>
                  <a:srgbClr val="000000"/>
                </a:solidFill>
                <a:hlinkClick r:id="rId6"/>
              </a:rPr>
            </a:br>
            <a:r>
              <a:rPr lang="en-US" sz="1800" dirty="0">
                <a:solidFill>
                  <a:srgbClr val="000000"/>
                </a:solidFill>
                <a:hlinkClick r:id="rId6"/>
              </a:rPr>
              <a:t>Time Sig:</a:t>
            </a:r>
            <a:br>
              <a:rPr lang="en-US" sz="1800" dirty="0">
                <a:solidFill>
                  <a:srgbClr val="000000"/>
                </a:solidFill>
                <a:hlinkClick r:id="rId6"/>
              </a:rPr>
            </a:br>
            <a:r>
              <a:rPr lang="en-US" sz="1800" dirty="0">
                <a:solidFill>
                  <a:srgbClr val="000000"/>
                </a:solidFill>
                <a:hlinkClick r:id="rId6"/>
              </a:rPr>
              <a:t>Tonality:</a:t>
            </a:r>
            <a:br>
              <a:rPr lang="en-US" sz="1800" dirty="0">
                <a:solidFill>
                  <a:srgbClr val="000000"/>
                </a:solidFill>
                <a:hlinkClick r:id="rId6"/>
              </a:rPr>
            </a:br>
            <a:r>
              <a:rPr lang="en-US" sz="1800" dirty="0">
                <a:solidFill>
                  <a:srgbClr val="000000"/>
                </a:solidFill>
                <a:hlinkClick r:id="rId6"/>
              </a:rPr>
              <a:t>Image Association</a:t>
            </a:r>
            <a:r>
              <a:rPr lang="en-US" sz="1800" dirty="0" smtClean="0">
                <a:solidFill>
                  <a:srgbClr val="000000"/>
                </a:solidFill>
                <a:hlinkClick r:id="rId6"/>
              </a:rPr>
              <a:t>:</a:t>
            </a:r>
            <a:endParaRPr lang="en-US" sz="1800" dirty="0">
              <a:solidFill>
                <a:srgbClr val="000000"/>
              </a:solidFill>
            </a:endParaRPr>
          </a:p>
          <a:p>
            <a:pPr lvl="0">
              <a:buFont typeface="+mj-lt"/>
              <a:buAutoNum type="arabicPeriod"/>
            </a:pPr>
            <a:r>
              <a:rPr lang="en-US" sz="1800" b="1" dirty="0">
                <a:solidFill>
                  <a:srgbClr val="000000"/>
                </a:solidFill>
                <a:hlinkClick r:id="rId7"/>
              </a:rPr>
              <a:t>Bach’s</a:t>
            </a:r>
            <a:r>
              <a:rPr lang="en-US" sz="1800" dirty="0">
                <a:solidFill>
                  <a:srgbClr val="000000"/>
                </a:solidFill>
                <a:hlinkClick r:id="rId7"/>
              </a:rPr>
              <a:t> </a:t>
            </a:r>
            <a:r>
              <a:rPr lang="en-US" sz="1800" i="1" dirty="0">
                <a:solidFill>
                  <a:srgbClr val="000000"/>
                </a:solidFill>
                <a:hlinkClick r:id="rId7"/>
              </a:rPr>
              <a:t>Suite for Solo Cello No. 1 in G Major</a:t>
            </a:r>
            <a:r>
              <a:rPr lang="en-US" sz="1800" dirty="0">
                <a:solidFill>
                  <a:srgbClr val="000000"/>
                </a:solidFill>
                <a:hlinkClick r:id="rId7"/>
              </a:rPr>
              <a:t/>
            </a:r>
            <a:br>
              <a:rPr lang="en-US" sz="1800" dirty="0">
                <a:solidFill>
                  <a:srgbClr val="000000"/>
                </a:solidFill>
                <a:hlinkClick r:id="rId7"/>
              </a:rPr>
            </a:br>
            <a:r>
              <a:rPr lang="en-US" sz="1800" dirty="0">
                <a:solidFill>
                  <a:srgbClr val="000000"/>
                </a:solidFill>
                <a:hlinkClick r:id="rId7"/>
              </a:rPr>
              <a:t>Instrumentation: </a:t>
            </a:r>
            <a:br>
              <a:rPr lang="en-US" sz="1800" dirty="0">
                <a:solidFill>
                  <a:srgbClr val="000000"/>
                </a:solidFill>
                <a:hlinkClick r:id="rId7"/>
              </a:rPr>
            </a:br>
            <a:r>
              <a:rPr lang="en-US" sz="1800" dirty="0">
                <a:solidFill>
                  <a:srgbClr val="000000"/>
                </a:solidFill>
                <a:hlinkClick r:id="rId7"/>
              </a:rPr>
              <a:t>Time Sig:</a:t>
            </a:r>
            <a:br>
              <a:rPr lang="en-US" sz="1800" dirty="0">
                <a:solidFill>
                  <a:srgbClr val="000000"/>
                </a:solidFill>
                <a:hlinkClick r:id="rId7"/>
              </a:rPr>
            </a:br>
            <a:r>
              <a:rPr lang="en-US" sz="1800" dirty="0">
                <a:solidFill>
                  <a:srgbClr val="000000"/>
                </a:solidFill>
                <a:hlinkClick r:id="rId7"/>
              </a:rPr>
              <a:t>Tonality:</a:t>
            </a:r>
            <a:br>
              <a:rPr lang="en-US" sz="1800" dirty="0">
                <a:solidFill>
                  <a:srgbClr val="000000"/>
                </a:solidFill>
                <a:hlinkClick r:id="rId7"/>
              </a:rPr>
            </a:br>
            <a:r>
              <a:rPr lang="en-US" sz="1800" dirty="0">
                <a:solidFill>
                  <a:srgbClr val="000000"/>
                </a:solidFill>
                <a:hlinkClick r:id="rId7"/>
              </a:rPr>
              <a:t>Image Association</a:t>
            </a:r>
            <a:r>
              <a:rPr lang="en-US" sz="1800" dirty="0" smtClean="0">
                <a:solidFill>
                  <a:srgbClr val="000000"/>
                </a:solidFill>
                <a:hlinkClick r:id="rId7"/>
              </a:rPr>
              <a:t>:</a:t>
            </a:r>
            <a:endParaRPr lang="en-US" sz="18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538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sz="4400" dirty="0" smtClean="0">
                <a:solidFill>
                  <a:srgbClr val="000000"/>
                </a:solidFill>
              </a:rPr>
              <a:t>Vocabulary Review</a:t>
            </a:r>
            <a:endParaRPr lang="en-US" sz="4400" dirty="0">
              <a:solidFill>
                <a:srgbClr val="000000"/>
              </a:solidFill>
            </a:endParaRPr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r>
              <a:rPr lang="en-US" dirty="0" smtClean="0"/>
              <a:t>What is a soprano?</a:t>
            </a:r>
          </a:p>
          <a:p>
            <a:pPr lvl="1"/>
            <a:r>
              <a:rPr lang="en-US" dirty="0" smtClean="0"/>
              <a:t>Give an example.</a:t>
            </a:r>
          </a:p>
          <a:p>
            <a:r>
              <a:rPr lang="en-US" dirty="0" smtClean="0"/>
              <a:t>What is an alto?</a:t>
            </a:r>
          </a:p>
          <a:p>
            <a:pPr lvl="1"/>
            <a:r>
              <a:rPr lang="en-US" dirty="0"/>
              <a:t>Give an example.</a:t>
            </a:r>
          </a:p>
          <a:p>
            <a:r>
              <a:rPr lang="en-US" dirty="0" smtClean="0"/>
              <a:t>What is a tenor?</a:t>
            </a:r>
          </a:p>
          <a:p>
            <a:pPr lvl="1"/>
            <a:r>
              <a:rPr lang="en-US" dirty="0"/>
              <a:t>Give an example</a:t>
            </a:r>
            <a:r>
              <a:rPr lang="en-US" dirty="0" smtClean="0"/>
              <a:t>.</a:t>
            </a:r>
          </a:p>
          <a:p>
            <a:r>
              <a:rPr lang="en-US" dirty="0" smtClean="0"/>
              <a:t>What is a bass?</a:t>
            </a:r>
          </a:p>
          <a:p>
            <a:pPr lvl="1"/>
            <a:r>
              <a:rPr lang="en-US" dirty="0"/>
              <a:t>Give an example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243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other instruments... other than humans?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horz" anchor="t"/>
          <a:lstStyle/>
          <a:p>
            <a:r>
              <a:rPr lang="en-US" dirty="0" smtClean="0"/>
              <a:t>What are other high instruments?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What are other really low instrument?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48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smtClean="0">
                <a:solidFill>
                  <a:srgbClr val="000000"/>
                </a:solidFill>
              </a:rPr>
              <a:t>What are the types of instruments that are in an orchestra?</a:t>
            </a:r>
            <a:endParaRPr lang="en-US" sz="3600" dirty="0">
              <a:solidFill>
                <a:srgbClr val="00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025611"/>
              </p:ext>
            </p:extLst>
          </p:nvPr>
        </p:nvGraphicFramePr>
        <p:xfrm>
          <a:off x="1524000" y="1600200"/>
          <a:ext cx="6096000" cy="44958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048000"/>
                <a:gridCol w="3048000"/>
              </a:tblGrid>
              <a:tr h="22479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hlinkClick r:id="rId2"/>
                        </a:rPr>
                        <a:t>Strings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0C59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hlinkClick r:id="rId3"/>
                        </a:rPr>
                        <a:t>Woodwinds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2479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hlinkClick r:id="rId4"/>
                        </a:rPr>
                        <a:t>Brass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hlinkClick r:id="rId5"/>
                        </a:rPr>
                        <a:t>Percussion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5854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0"/>
            <a:ext cx="86726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468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Let’s see how they all work together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(go back to Slide 4 for individual sections)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>
                <a:hlinkClick r:id="rId2"/>
              </a:rPr>
              <a:t>Holst </a:t>
            </a:r>
            <a:r>
              <a:rPr lang="en-US" i="1" dirty="0" smtClean="0">
                <a:hlinkClick r:id="rId2"/>
              </a:rPr>
              <a:t>The Planets: Jupiter; The Bringer of Jollity</a:t>
            </a:r>
            <a:endParaRPr lang="en-US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345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B3861"/>
                </a:solidFill>
              </a:rPr>
              <a:t>Going over the basics:</a:t>
            </a:r>
            <a:endParaRPr lang="en-US" dirty="0">
              <a:solidFill>
                <a:srgbClr val="1B386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81000" y="1828800"/>
            <a:ext cx="7583487" cy="420893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How do you count a whole note?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How do you count a half note?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How do you count a quarter note?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092828"/>
            <a:ext cx="7391400" cy="6221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3489517"/>
            <a:ext cx="7467600" cy="7014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2362200"/>
            <a:ext cx="7239000" cy="60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7351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 to review...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0800"/>
            <a:ext cx="9144000" cy="165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125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sz="2800" dirty="0" smtClean="0">
                <a:solidFill>
                  <a:srgbClr val="1B3861"/>
                </a:solidFill>
              </a:rPr>
              <a:t>What about further down the rhythm tree?</a:t>
            </a:r>
            <a:endParaRPr lang="en-US" sz="2800" dirty="0">
              <a:solidFill>
                <a:srgbClr val="1B386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How do you count an 8</a:t>
            </a:r>
            <a:r>
              <a:rPr lang="en-US" baseline="30000" dirty="0"/>
              <a:t>th</a:t>
            </a:r>
            <a:r>
              <a:rPr lang="en-US" dirty="0"/>
              <a:t> note</a:t>
            </a:r>
            <a:r>
              <a:rPr lang="en-US" dirty="0" smtClean="0"/>
              <a:t>?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How do you count 16</a:t>
            </a:r>
            <a:r>
              <a:rPr lang="en-US" baseline="30000" dirty="0"/>
              <a:t>th</a:t>
            </a:r>
            <a:r>
              <a:rPr lang="en-US" dirty="0"/>
              <a:t> notes?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316" y="5105400"/>
            <a:ext cx="9144000" cy="8278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35300"/>
            <a:ext cx="9144000" cy="77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07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xmlns:p14="http://schemas.microsoft.com/office/powerpoint/2010/main"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ustom 15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7197C5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7197C5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ustom 15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7197C5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7197C5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1664</TotalTime>
  <Words>308</Words>
  <Application>Microsoft Macintosh PowerPoint</Application>
  <PresentationFormat>On-screen Show (4:3)</PresentationFormat>
  <Paragraphs>60</Paragraphs>
  <Slides>17</Slides>
  <Notes>1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Revolution</vt:lpstr>
      <vt:lpstr>Rhythm gets an upgrade!</vt:lpstr>
      <vt:lpstr>Vocabulary Review</vt:lpstr>
      <vt:lpstr>What about other instruments... other than humans?</vt:lpstr>
      <vt:lpstr>What are the types of instruments that are in an orchestra?</vt:lpstr>
      <vt:lpstr>PowerPoint Presentation</vt:lpstr>
      <vt:lpstr>Let’s see how they all work together</vt:lpstr>
      <vt:lpstr>Going over the basics:</vt:lpstr>
      <vt:lpstr>Just to review...</vt:lpstr>
      <vt:lpstr>What about further down the rhythm tree?</vt:lpstr>
      <vt:lpstr>Let’s try one together...</vt:lpstr>
      <vt:lpstr>Example 2:</vt:lpstr>
      <vt:lpstr>Example 3:</vt:lpstr>
      <vt:lpstr>Example 4: upping the anti</vt:lpstr>
      <vt:lpstr>A new vocabulary term through rhythm... ____________</vt:lpstr>
      <vt:lpstr>Even though this music is so simple, its simplicity attracted tons of people and has even attracted you too... </vt:lpstr>
      <vt:lpstr>Who is the composer?</vt:lpstr>
      <vt:lpstr>Pieces to be responsible for: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Charting a Course</dc:title>
  <dc:subject/>
  <dc:creator/>
  <cp:keywords/>
  <dc:description/>
  <cp:lastModifiedBy>Melissa Nevola</cp:lastModifiedBy>
  <cp:revision>94</cp:revision>
  <cp:lastPrinted>2015-02-10T12:24:53Z</cp:lastPrinted>
  <dcterms:created xsi:type="dcterms:W3CDTF">2010-05-21T00:08:13Z</dcterms:created>
  <dcterms:modified xsi:type="dcterms:W3CDTF">2015-06-19T00:28:29Z</dcterms:modified>
  <cp:category/>
</cp:coreProperties>
</file>